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3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D3A7CD-B3A1-4199-A459-C9582737B3E7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846640" cy="5616624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Коды </a:t>
            </a:r>
            <a:r>
              <a:rPr lang="ru-RU" dirty="0" smtClean="0">
                <a:solidFill>
                  <a:srgbClr val="C00000"/>
                </a:solidFill>
              </a:rPr>
              <a:t>бюджетной классификации (КБК) для ведения бухгалтерского учета в ПП «Парус 8» в 2016 году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    </a:t>
            </a:r>
          </a:p>
          <a:p>
            <a:pPr>
              <a:buNone/>
            </a:pPr>
            <a:r>
              <a:rPr lang="ru-RU" sz="3600" dirty="0">
                <a:solidFill>
                  <a:srgbClr val="C00000"/>
                </a:solidFill>
              </a:rPr>
              <a:t> </a:t>
            </a:r>
            <a:r>
              <a:rPr lang="ru-RU" sz="3600" dirty="0" smtClean="0">
                <a:solidFill>
                  <a:srgbClr val="C00000"/>
                </a:solidFill>
              </a:rPr>
              <a:t>   Счет 40110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/>
              <a:t>    </a:t>
            </a:r>
            <a:r>
              <a:rPr lang="ru-RU" dirty="0" smtClean="0"/>
              <a:t>для операций по списанию основных средств, внутриведомственной, передаче основных средств и материалов, отражению стоимости ОЦИ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5976" y="1600200"/>
            <a:ext cx="4536504" cy="4709120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sz="3600" dirty="0" smtClean="0">
                <a:solidFill>
                  <a:srgbClr val="C00000"/>
                </a:solidFill>
              </a:rPr>
              <a:t>92200000000000000</a:t>
            </a:r>
            <a:endParaRPr lang="ru-RU" sz="36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3923928" y="3212976"/>
            <a:ext cx="57606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Группы счетов</a:t>
            </a:r>
            <a:endParaRPr lang="ru-RU" sz="2600" dirty="0" smtClean="0">
              <a:solidFill>
                <a:srgbClr val="C00000"/>
              </a:solidFill>
            </a:endParaRPr>
          </a:p>
          <a:p>
            <a:r>
              <a:rPr lang="ru-RU" dirty="0" smtClean="0"/>
              <a:t>10900</a:t>
            </a:r>
          </a:p>
          <a:p>
            <a:r>
              <a:rPr lang="ru-RU" dirty="0" smtClean="0"/>
              <a:t>20100</a:t>
            </a:r>
          </a:p>
          <a:p>
            <a:r>
              <a:rPr lang="ru-RU" dirty="0" smtClean="0"/>
              <a:t>20600</a:t>
            </a:r>
          </a:p>
          <a:p>
            <a:r>
              <a:rPr lang="ru-RU" dirty="0" smtClean="0"/>
              <a:t>20800</a:t>
            </a:r>
          </a:p>
          <a:p>
            <a:r>
              <a:rPr lang="ru-RU" dirty="0" smtClean="0"/>
              <a:t>30200</a:t>
            </a:r>
          </a:p>
          <a:p>
            <a:r>
              <a:rPr lang="ru-RU" dirty="0" smtClean="0"/>
              <a:t>30300</a:t>
            </a:r>
          </a:p>
          <a:p>
            <a:r>
              <a:rPr lang="ru-RU" dirty="0" smtClean="0"/>
              <a:t>40120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3059832" y="1600200"/>
            <a:ext cx="5626968" cy="4637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Расходная классификация по типам средств</a:t>
            </a: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92200000.089100.000</a:t>
            </a:r>
          </a:p>
          <a:p>
            <a:pPr algn="ctr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92200000.089200.000</a:t>
            </a:r>
          </a:p>
          <a:p>
            <a:pPr algn="ctr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92200000.089900.000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2627784" y="3429000"/>
            <a:ext cx="144016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77809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>
          <a:xfrm>
            <a:off x="395288" y="1600200"/>
            <a:ext cx="8291512" cy="49244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Группы счетов             Доходная классификация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>
                <a:solidFill>
                  <a:srgbClr val="C00000"/>
                </a:solidFill>
              </a:rPr>
              <a:t>20500                          </a:t>
            </a:r>
            <a:r>
              <a:rPr lang="ru-RU" sz="2800" dirty="0" smtClean="0">
                <a:solidFill>
                  <a:srgbClr val="C00000"/>
                </a:solidFill>
              </a:rPr>
              <a:t>922.00000000.089100</a:t>
            </a:r>
            <a:endParaRPr lang="ru-RU" sz="2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                                       </a:t>
            </a:r>
            <a:r>
              <a:rPr lang="ru-RU" sz="2800" dirty="0" smtClean="0">
                <a:solidFill>
                  <a:srgbClr val="C00000"/>
                </a:solidFill>
              </a:rPr>
              <a:t> 922.00000000.089200  </a:t>
            </a:r>
            <a:endParaRPr lang="ru-RU" sz="2800" dirty="0" smtClean="0">
              <a:solidFill>
                <a:srgbClr val="C00000"/>
              </a:solidFill>
            </a:endParaRPr>
          </a:p>
          <a:p>
            <a:r>
              <a:rPr lang="ru-RU" sz="2800" dirty="0" smtClean="0">
                <a:solidFill>
                  <a:srgbClr val="C00000"/>
                </a:solidFill>
              </a:rPr>
              <a:t>40110                          </a:t>
            </a:r>
            <a:r>
              <a:rPr lang="ru-RU" sz="2800" dirty="0" smtClean="0">
                <a:solidFill>
                  <a:srgbClr val="C00000"/>
                </a:solidFill>
              </a:rPr>
              <a:t>  922.00000000.089900   </a:t>
            </a:r>
            <a:endParaRPr lang="ru-RU" sz="2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</a:t>
            </a:r>
          </a:p>
          <a:p>
            <a:pPr>
              <a:buNone/>
            </a:pPr>
            <a:r>
              <a:rPr lang="ru-RU" sz="2800" dirty="0" smtClean="0"/>
              <a:t>      </a:t>
            </a:r>
            <a:endParaRPr lang="ru-RU" sz="28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2411760" y="3140968"/>
            <a:ext cx="122413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Коды бюджетной классификации  (КБК) для счетов в 2016 </a:t>
            </a:r>
            <a:r>
              <a:rPr lang="ru-RU" sz="2800" dirty="0" smtClean="0">
                <a:solidFill>
                  <a:schemeClr val="tx1"/>
                </a:solidFill>
              </a:rPr>
              <a:t>году для видов деятельности </a:t>
            </a:r>
            <a:r>
              <a:rPr lang="ru-RU" sz="3200" dirty="0" smtClean="0">
                <a:solidFill>
                  <a:schemeClr val="tx1"/>
                </a:solidFill>
              </a:rPr>
              <a:t>4</a:t>
            </a:r>
            <a:r>
              <a:rPr lang="ru-RU" sz="2800" dirty="0" smtClean="0">
                <a:solidFill>
                  <a:schemeClr val="tx1"/>
                </a:solidFill>
              </a:rPr>
              <a:t> и </a:t>
            </a:r>
            <a:r>
              <a:rPr lang="ru-RU" sz="3200" dirty="0" smtClean="0">
                <a:solidFill>
                  <a:schemeClr val="tx1"/>
                </a:solidFill>
              </a:rPr>
              <a:t>5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3438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400" b="1" dirty="0" smtClean="0"/>
              <a:t>    </a:t>
            </a:r>
            <a:r>
              <a:rPr lang="ru-RU" sz="2800" b="1" dirty="0" smtClean="0"/>
              <a:t>Группы </a:t>
            </a:r>
            <a:r>
              <a:rPr lang="ru-RU" sz="2800" b="1" dirty="0" smtClean="0"/>
              <a:t>счетов</a:t>
            </a:r>
          </a:p>
          <a:p>
            <a:r>
              <a:rPr lang="ru-RU" sz="4100" dirty="0" smtClean="0">
                <a:solidFill>
                  <a:srgbClr val="C00000"/>
                </a:solidFill>
              </a:rPr>
              <a:t>10100                       </a:t>
            </a:r>
            <a:r>
              <a:rPr lang="ru-RU" sz="4100" dirty="0" smtClean="0"/>
              <a:t>Расходная классификация</a:t>
            </a:r>
          </a:p>
          <a:p>
            <a:r>
              <a:rPr lang="ru-RU" sz="4100" dirty="0" smtClean="0">
                <a:solidFill>
                  <a:srgbClr val="C00000"/>
                </a:solidFill>
              </a:rPr>
              <a:t>10500</a:t>
            </a:r>
            <a:endParaRPr lang="ru-RU" sz="4100" dirty="0"/>
          </a:p>
          <a:p>
            <a:r>
              <a:rPr lang="ru-RU" sz="4100" dirty="0" smtClean="0">
                <a:solidFill>
                  <a:srgbClr val="C00000"/>
                </a:solidFill>
              </a:rPr>
              <a:t>10400            07010000000000244 - </a:t>
            </a:r>
            <a:r>
              <a:rPr lang="ru-RU" sz="4100" dirty="0" err="1" smtClean="0"/>
              <a:t>Дошк</a:t>
            </a:r>
            <a:r>
              <a:rPr lang="ru-RU" sz="4100" dirty="0" smtClean="0"/>
              <a:t>. </a:t>
            </a:r>
            <a:r>
              <a:rPr lang="ru-RU" sz="4100" dirty="0" err="1" smtClean="0"/>
              <a:t>обр</a:t>
            </a:r>
            <a:endParaRPr lang="ru-RU" sz="4100" dirty="0" smtClean="0"/>
          </a:p>
          <a:p>
            <a:r>
              <a:rPr lang="ru-RU" sz="4100" dirty="0" smtClean="0">
                <a:solidFill>
                  <a:srgbClr val="C00000"/>
                </a:solidFill>
              </a:rPr>
              <a:t>10600 </a:t>
            </a:r>
          </a:p>
          <a:p>
            <a:r>
              <a:rPr lang="ru-RU" sz="4100" dirty="0" smtClean="0">
                <a:solidFill>
                  <a:srgbClr val="C00000"/>
                </a:solidFill>
              </a:rPr>
              <a:t>20900            07020000000000244 – </a:t>
            </a:r>
            <a:r>
              <a:rPr lang="ru-RU" sz="4100" dirty="0" smtClean="0"/>
              <a:t>Доп.обр.</a:t>
            </a:r>
          </a:p>
          <a:p>
            <a:r>
              <a:rPr lang="ru-RU" sz="4100" dirty="0" smtClean="0">
                <a:solidFill>
                  <a:srgbClr val="C00000"/>
                </a:solidFill>
              </a:rPr>
              <a:t>21006</a:t>
            </a:r>
          </a:p>
          <a:p>
            <a:r>
              <a:rPr lang="ru-RU" sz="4100" dirty="0" smtClean="0">
                <a:solidFill>
                  <a:srgbClr val="C00000"/>
                </a:solidFill>
              </a:rPr>
              <a:t>30406</a:t>
            </a:r>
          </a:p>
          <a:p>
            <a:endParaRPr lang="ru-RU" sz="3500" dirty="0" smtClean="0">
              <a:solidFill>
                <a:srgbClr val="C00000"/>
              </a:solidFill>
            </a:endParaRPr>
          </a:p>
          <a:p>
            <a:pPr algn="r">
              <a:buNone/>
            </a:pPr>
            <a:r>
              <a:rPr lang="ru-RU" sz="3500" dirty="0" smtClean="0">
                <a:solidFill>
                  <a:srgbClr val="C00000"/>
                </a:solidFill>
              </a:rPr>
              <a:t>                                                                                                                        </a:t>
            </a:r>
            <a:endParaRPr lang="ru-RU" sz="3500" dirty="0">
              <a:solidFill>
                <a:srgbClr val="C00000"/>
              </a:solidFill>
            </a:endParaRPr>
          </a:p>
          <a:p>
            <a:pPr>
              <a:buNone/>
            </a:pP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835696" y="270892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в 2016 году для видов деятельности 4 и 5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820472" cy="547260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Счета                  Расходная классификация</a:t>
            </a:r>
          </a:p>
          <a:p>
            <a:r>
              <a:rPr lang="ru-RU" sz="3900" dirty="0" smtClean="0">
                <a:solidFill>
                  <a:srgbClr val="C00000"/>
                </a:solidFill>
              </a:rPr>
              <a:t>40120</a:t>
            </a:r>
            <a:r>
              <a:rPr lang="ru-RU" dirty="0" smtClean="0"/>
              <a:t>    </a:t>
            </a:r>
            <a:r>
              <a:rPr lang="ru-RU" dirty="0" smtClean="0"/>
              <a:t>     </a:t>
            </a:r>
            <a:r>
              <a:rPr lang="ru-RU" sz="3900" dirty="0" smtClean="0">
                <a:solidFill>
                  <a:srgbClr val="C00000"/>
                </a:solidFill>
              </a:rPr>
              <a:t>07010000000000244   </a:t>
            </a:r>
            <a:r>
              <a:rPr lang="ru-RU" sz="3900" dirty="0" err="1" smtClean="0"/>
              <a:t>Дошк.обр</a:t>
            </a:r>
            <a:r>
              <a:rPr lang="ru-RU" sz="3900" dirty="0" smtClean="0"/>
              <a:t>.</a:t>
            </a:r>
            <a:endParaRPr lang="ru-RU" sz="3900" dirty="0" smtClean="0"/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                                      </a:t>
            </a:r>
          </a:p>
          <a:p>
            <a:pPr>
              <a:buNone/>
            </a:pPr>
            <a:r>
              <a:rPr lang="ru-RU" sz="3900" dirty="0" smtClean="0">
                <a:solidFill>
                  <a:srgbClr val="C00000"/>
                </a:solidFill>
              </a:rPr>
              <a:t>                  </a:t>
            </a:r>
            <a:r>
              <a:rPr lang="ru-RU" sz="3900" dirty="0" smtClean="0">
                <a:solidFill>
                  <a:srgbClr val="C00000"/>
                </a:solidFill>
              </a:rPr>
              <a:t>07020000000000244  </a:t>
            </a:r>
            <a:r>
              <a:rPr lang="ru-RU" sz="3900" dirty="0" smtClean="0"/>
              <a:t> Доп. </a:t>
            </a:r>
            <a:r>
              <a:rPr lang="ru-RU" sz="3900" dirty="0" err="1" smtClean="0"/>
              <a:t>обр</a:t>
            </a:r>
            <a:endParaRPr lang="ru-RU" sz="3900" dirty="0" smtClean="0"/>
          </a:p>
          <a:p>
            <a:r>
              <a:rPr lang="ru-RU" sz="3900" dirty="0" smtClean="0">
                <a:solidFill>
                  <a:srgbClr val="C00000"/>
                </a:solidFill>
              </a:rPr>
              <a:t>10960</a:t>
            </a:r>
            <a:r>
              <a:rPr lang="ru-RU" sz="3900" dirty="0" smtClean="0"/>
              <a:t> </a:t>
            </a:r>
            <a:endParaRPr lang="ru-RU" dirty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в </a:t>
            </a:r>
            <a:r>
              <a:rPr lang="ru-RU" dirty="0"/>
              <a:t>проводках по начислению амортизации , </a:t>
            </a:r>
          </a:p>
          <a:p>
            <a:pPr>
              <a:buNone/>
            </a:pPr>
            <a:r>
              <a:rPr lang="ru-RU" dirty="0" smtClean="0"/>
              <a:t>    списании </a:t>
            </a:r>
            <a:r>
              <a:rPr lang="ru-RU" dirty="0"/>
              <a:t>основных средств на </a:t>
            </a:r>
            <a:r>
              <a:rPr lang="ru-RU" dirty="0" err="1" smtClean="0"/>
              <a:t>забалансовые</a:t>
            </a:r>
            <a:r>
              <a:rPr lang="ru-RU" dirty="0" smtClean="0"/>
              <a:t> счета, </a:t>
            </a:r>
            <a:r>
              <a:rPr lang="ru-RU" dirty="0"/>
              <a:t>материальных запасов,</a:t>
            </a:r>
          </a:p>
          <a:p>
            <a:pPr>
              <a:buNone/>
            </a:pPr>
            <a:r>
              <a:rPr lang="ru-RU" dirty="0" smtClean="0"/>
              <a:t>    бухгалтерских справках по </a:t>
            </a:r>
            <a:r>
              <a:rPr lang="ru-RU" dirty="0"/>
              <a:t>счетам основных средств и материальных запасов</a:t>
            </a:r>
          </a:p>
          <a:p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907704" y="2492896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92888" cy="115212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Коды бюджетной классификации  (КБК) для счетов в 2016 году для видов деятельности </a:t>
            </a:r>
            <a:r>
              <a:rPr lang="ru-RU" sz="3200" dirty="0" smtClean="0">
                <a:solidFill>
                  <a:srgbClr val="0070C0"/>
                </a:solidFill>
              </a:rPr>
              <a:t>4</a:t>
            </a:r>
            <a:r>
              <a:rPr lang="ru-RU" sz="2800" dirty="0" smtClean="0">
                <a:solidFill>
                  <a:srgbClr val="0070C0"/>
                </a:solidFill>
              </a:rPr>
              <a:t> и </a:t>
            </a:r>
            <a:r>
              <a:rPr lang="ru-RU" sz="3200" dirty="0" smtClean="0">
                <a:solidFill>
                  <a:srgbClr val="0070C0"/>
                </a:solidFill>
              </a:rPr>
              <a:t>5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26768" cy="4421088"/>
          </a:xfrm>
        </p:spPr>
        <p:txBody>
          <a:bodyPr>
            <a:normAutofit/>
          </a:bodyPr>
          <a:lstStyle/>
          <a:p>
            <a:endParaRPr lang="ru-RU" dirty="0"/>
          </a:p>
          <a:p>
            <a:pPr>
              <a:buNone/>
            </a:pPr>
            <a:r>
              <a:rPr lang="ru-RU" sz="3200" dirty="0" smtClean="0">
                <a:solidFill>
                  <a:srgbClr val="C00000"/>
                </a:solidFill>
              </a:rPr>
              <a:t>    Счет 40110</a:t>
            </a:r>
          </a:p>
          <a:p>
            <a:pPr>
              <a:buNone/>
            </a:pP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/>
              <a:t>     </a:t>
            </a:r>
            <a:r>
              <a:rPr lang="ru-RU" sz="2400" dirty="0" smtClean="0"/>
              <a:t>для операций по списанию основных средств, внутриведомственной, передаче основных средств и материалов, отражению стоимости ОЦИ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3968" y="1600200"/>
            <a:ext cx="4680520" cy="456510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  92200000000000000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3851920" y="3284984"/>
            <a:ext cx="6480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в 2016 году для видов деятельности 4 и 5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79512" y="1412776"/>
            <a:ext cx="8507288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Группы счетов </a:t>
            </a:r>
            <a:r>
              <a:rPr lang="ru-RU" sz="2400" dirty="0" smtClean="0"/>
              <a:t>                    </a:t>
            </a:r>
            <a:r>
              <a:rPr lang="ru-RU" sz="2400" dirty="0" smtClean="0"/>
              <a:t>Расходная </a:t>
            </a:r>
            <a:r>
              <a:rPr lang="ru-RU" sz="2400" dirty="0" smtClean="0"/>
              <a:t>классификация</a:t>
            </a:r>
            <a:r>
              <a:rPr lang="ru-RU" sz="2400" dirty="0" smtClean="0"/>
              <a:t>      </a:t>
            </a:r>
            <a:endParaRPr lang="ru-RU" sz="2800" dirty="0" smtClean="0"/>
          </a:p>
          <a:p>
            <a:r>
              <a:rPr lang="ru-RU" sz="2800" dirty="0" smtClean="0">
                <a:solidFill>
                  <a:srgbClr val="C00000"/>
                </a:solidFill>
              </a:rPr>
              <a:t>10900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20100</a:t>
            </a:r>
            <a:endParaRPr lang="ru-RU" sz="2800" dirty="0" smtClean="0">
              <a:solidFill>
                <a:srgbClr val="C00000"/>
              </a:solidFill>
            </a:endParaRPr>
          </a:p>
          <a:p>
            <a:r>
              <a:rPr lang="ru-RU" sz="2800" dirty="0" smtClean="0">
                <a:solidFill>
                  <a:srgbClr val="C00000"/>
                </a:solidFill>
              </a:rPr>
              <a:t>20600 </a:t>
            </a:r>
            <a:r>
              <a:rPr lang="ru-RU" sz="2800" dirty="0" smtClean="0">
                <a:solidFill>
                  <a:srgbClr val="C00000"/>
                </a:solidFill>
              </a:rPr>
              <a:t>               </a:t>
            </a:r>
            <a:r>
              <a:rPr lang="ru-RU" sz="3600" dirty="0" smtClean="0">
                <a:solidFill>
                  <a:srgbClr val="C00000"/>
                </a:solidFill>
                <a:latin typeface="+mj-lt"/>
              </a:rPr>
              <a:t>0701.0000.101721.244</a:t>
            </a:r>
            <a:r>
              <a:rPr lang="ru-RU" sz="3600" dirty="0" smtClean="0">
                <a:solidFill>
                  <a:srgbClr val="C00000"/>
                </a:solidFill>
              </a:rPr>
              <a:t>  ДО</a:t>
            </a:r>
            <a:endParaRPr lang="ru-RU" sz="3600" dirty="0" smtClean="0">
              <a:solidFill>
                <a:srgbClr val="C00000"/>
              </a:solidFill>
            </a:endParaRPr>
          </a:p>
          <a:p>
            <a:r>
              <a:rPr lang="ru-RU" sz="3600" dirty="0" smtClean="0">
                <a:solidFill>
                  <a:srgbClr val="C00000"/>
                </a:solidFill>
              </a:rPr>
              <a:t>20800</a:t>
            </a:r>
            <a:endParaRPr lang="ru-RU" sz="3600" dirty="0" smtClean="0">
              <a:solidFill>
                <a:srgbClr val="C00000"/>
              </a:solidFill>
            </a:endParaRPr>
          </a:p>
          <a:p>
            <a:r>
              <a:rPr lang="ru-RU" sz="3600" dirty="0" smtClean="0">
                <a:solidFill>
                  <a:srgbClr val="C00000"/>
                </a:solidFill>
              </a:rPr>
              <a:t>30200 </a:t>
            </a:r>
            <a:r>
              <a:rPr lang="ru-RU" sz="3600" dirty="0" smtClean="0">
                <a:solidFill>
                  <a:srgbClr val="C00000"/>
                </a:solidFill>
              </a:rPr>
              <a:t>         </a:t>
            </a:r>
            <a:r>
              <a:rPr lang="ru-RU" sz="3600" dirty="0" smtClean="0">
                <a:solidFill>
                  <a:srgbClr val="C00000"/>
                </a:solidFill>
                <a:latin typeface="+mj-lt"/>
              </a:rPr>
              <a:t>0702 </a:t>
            </a:r>
            <a:r>
              <a:rPr lang="ru-RU" sz="3600" dirty="0" smtClean="0">
                <a:solidFill>
                  <a:srgbClr val="C00000"/>
                </a:solidFill>
                <a:latin typeface="+mj-lt"/>
              </a:rPr>
              <a:t>.</a:t>
            </a:r>
            <a:r>
              <a:rPr lang="ru-RU" sz="3600" dirty="0" smtClean="0">
                <a:solidFill>
                  <a:srgbClr val="C00000"/>
                </a:solidFill>
                <a:latin typeface="+mj-lt"/>
              </a:rPr>
              <a:t>0000.102611.111 </a:t>
            </a:r>
            <a:r>
              <a:rPr lang="ru-RU" sz="3600" dirty="0" err="1" smtClean="0">
                <a:solidFill>
                  <a:srgbClr val="C00000"/>
                </a:solidFill>
                <a:latin typeface="+mj-lt"/>
              </a:rPr>
              <a:t>Доп</a:t>
            </a:r>
            <a:endParaRPr lang="ru-RU" sz="3600" dirty="0" smtClean="0">
              <a:solidFill>
                <a:srgbClr val="C00000"/>
              </a:solidFill>
              <a:latin typeface="+mj-lt"/>
            </a:endParaRPr>
          </a:p>
          <a:p>
            <a:r>
              <a:rPr lang="ru-RU" sz="2800" dirty="0" smtClean="0">
                <a:solidFill>
                  <a:srgbClr val="C00000"/>
                </a:solidFill>
              </a:rPr>
              <a:t>30300            </a:t>
            </a:r>
            <a:r>
              <a:rPr lang="ru-RU" sz="2400" dirty="0" smtClean="0"/>
              <a:t>раздел</a:t>
            </a:r>
            <a:r>
              <a:rPr lang="ru-RU" sz="2800" dirty="0" smtClean="0"/>
              <a:t>-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40120       </a:t>
            </a:r>
            <a:r>
              <a:rPr lang="ru-RU" sz="2400" dirty="0" smtClean="0"/>
              <a:t>подраздел</a:t>
            </a:r>
            <a:r>
              <a:rPr lang="ru-RU" sz="2800" dirty="0" smtClean="0">
                <a:solidFill>
                  <a:srgbClr val="C00000"/>
                </a:solidFill>
              </a:rPr>
              <a:t>         </a:t>
            </a:r>
            <a:r>
              <a:rPr lang="ru-RU" sz="2400" dirty="0" smtClean="0"/>
              <a:t>тип </a:t>
            </a:r>
            <a:r>
              <a:rPr lang="ru-RU" sz="2400" dirty="0" smtClean="0"/>
              <a:t>средств      вид расходов</a:t>
            </a:r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15" name="Дуга 14"/>
          <p:cNvSpPr/>
          <p:nvPr/>
        </p:nvSpPr>
        <p:spPr>
          <a:xfrm>
            <a:off x="2771800" y="4365104"/>
            <a:ext cx="1008112" cy="576064"/>
          </a:xfrm>
          <a:prstGeom prst="arc">
            <a:avLst>
              <a:gd name="adj1" fmla="val 284605"/>
              <a:gd name="adj2" fmla="val 1028175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>
            <a:off x="4788024" y="4437112"/>
            <a:ext cx="1728192" cy="648072"/>
          </a:xfrm>
          <a:prstGeom prst="arc">
            <a:avLst>
              <a:gd name="adj1" fmla="val 653"/>
              <a:gd name="adj2" fmla="val 1072345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>
            <a:off x="6516216" y="4509120"/>
            <a:ext cx="1080120" cy="576064"/>
          </a:xfrm>
          <a:prstGeom prst="arc">
            <a:avLst>
              <a:gd name="adj1" fmla="val 21565503"/>
              <a:gd name="adj2" fmla="val 108506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1763688" y="3356992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в 2016 году для видов деятельности 4 и 5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0405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/>
              <a:t> Группы счетов              </a:t>
            </a:r>
          </a:p>
          <a:p>
            <a:pPr>
              <a:buNone/>
            </a:pPr>
            <a:r>
              <a:rPr lang="ru-RU" sz="2800" dirty="0" smtClean="0"/>
              <a:t>                                         Доходная классификация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3600" dirty="0" smtClean="0">
                <a:solidFill>
                  <a:srgbClr val="C00000"/>
                </a:solidFill>
              </a:rPr>
              <a:t>20500</a:t>
            </a:r>
            <a:endParaRPr lang="ru-RU" sz="3600" dirty="0" smtClean="0"/>
          </a:p>
          <a:p>
            <a:pPr>
              <a:buNone/>
            </a:pPr>
            <a:r>
              <a:rPr lang="ru-RU" sz="3600" dirty="0"/>
              <a:t> </a:t>
            </a:r>
            <a:r>
              <a:rPr lang="ru-RU" sz="3600" dirty="0" smtClean="0"/>
              <a:t>                          </a:t>
            </a:r>
            <a:r>
              <a:rPr lang="ru-RU" sz="3600" dirty="0" smtClean="0"/>
              <a:t> </a:t>
            </a:r>
            <a:r>
              <a:rPr lang="ru-RU" sz="3900" dirty="0" smtClean="0">
                <a:solidFill>
                  <a:srgbClr val="C00000"/>
                </a:solidFill>
              </a:rPr>
              <a:t>922.000000000.10172</a:t>
            </a:r>
            <a:r>
              <a:rPr lang="ru-RU" sz="3600" dirty="0" smtClean="0">
                <a:solidFill>
                  <a:srgbClr val="C00000"/>
                </a:solidFill>
              </a:rPr>
              <a:t>1</a:t>
            </a:r>
          </a:p>
          <a:p>
            <a:r>
              <a:rPr lang="ru-RU" sz="3600" dirty="0" smtClean="0">
                <a:solidFill>
                  <a:srgbClr val="C00000"/>
                </a:solidFill>
              </a:rPr>
              <a:t>40110</a:t>
            </a:r>
            <a:endParaRPr lang="ru-RU" sz="3600" dirty="0" smtClean="0"/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администратор           тип средств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       доходов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</a:t>
            </a:r>
            <a:endParaRPr lang="ru-RU" sz="28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3563888" y="4005064"/>
            <a:ext cx="36004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732240" y="3933056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санкционирования по видам деятельности 4 и 5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C00000"/>
                </a:solidFill>
              </a:rPr>
              <a:t>Счета </a:t>
            </a:r>
            <a:r>
              <a:rPr lang="ru-RU" sz="2400" dirty="0" smtClean="0"/>
              <a:t>                                    Расходная классификация</a:t>
            </a:r>
          </a:p>
          <a:p>
            <a:r>
              <a:rPr lang="ru-RU" sz="2400" dirty="0" smtClean="0"/>
              <a:t>50211</a:t>
            </a:r>
          </a:p>
          <a:p>
            <a:r>
              <a:rPr lang="ru-RU" sz="2400" dirty="0" smtClean="0"/>
              <a:t>50212                                     </a:t>
            </a:r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0701.0000.101721.244</a:t>
            </a:r>
          </a:p>
          <a:p>
            <a:r>
              <a:rPr lang="ru-RU" sz="2400" dirty="0" smtClean="0"/>
              <a:t>50610                                     </a:t>
            </a:r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0702.0000.102611.111</a:t>
            </a:r>
            <a:endParaRPr lang="ru-RU" sz="2800" dirty="0" smtClean="0">
              <a:solidFill>
                <a:srgbClr val="C00000"/>
              </a:solidFill>
              <a:latin typeface="+mj-lt"/>
            </a:endParaRPr>
          </a:p>
          <a:p>
            <a:r>
              <a:rPr lang="ru-RU" sz="2400" dirty="0" smtClean="0"/>
              <a:t>50410</a:t>
            </a:r>
          </a:p>
          <a:p>
            <a:pPr>
              <a:buNone/>
            </a:pPr>
            <a:r>
              <a:rPr lang="ru-RU" sz="2400" dirty="0" smtClean="0"/>
              <a:t>       </a:t>
            </a:r>
            <a:r>
              <a:rPr lang="ru-RU" sz="2400" dirty="0" smtClean="0">
                <a:solidFill>
                  <a:srgbClr val="C00000"/>
                </a:solidFill>
              </a:rPr>
              <a:t>Счета </a:t>
            </a:r>
            <a:r>
              <a:rPr lang="ru-RU" sz="2400" dirty="0" smtClean="0"/>
              <a:t>                                    Доходная классификация</a:t>
            </a:r>
          </a:p>
          <a:p>
            <a:r>
              <a:rPr lang="ru-RU" sz="2400" dirty="0" smtClean="0"/>
              <a:t>50410</a:t>
            </a:r>
          </a:p>
          <a:p>
            <a:r>
              <a:rPr lang="ru-RU" sz="2400" dirty="0" smtClean="0"/>
              <a:t>50710                                      </a:t>
            </a:r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922.00000000.101721</a:t>
            </a:r>
          </a:p>
          <a:p>
            <a:r>
              <a:rPr lang="ru-RU" sz="2400" dirty="0" smtClean="0"/>
              <a:t>50810</a:t>
            </a:r>
            <a:endParaRPr lang="ru-RU" sz="24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339752" y="2564904"/>
            <a:ext cx="172819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2339752" y="4869160"/>
            <a:ext cx="180020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147248" cy="792088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</a:t>
            </a:r>
            <a:endParaRPr lang="ru-RU" b="1" dirty="0" smtClean="0"/>
          </a:p>
          <a:p>
            <a:pPr>
              <a:buNone/>
            </a:pPr>
            <a:r>
              <a:rPr lang="ru-RU" sz="2400" b="1" dirty="0" smtClean="0"/>
              <a:t>Группы </a:t>
            </a:r>
            <a:r>
              <a:rPr lang="ru-RU" sz="2400" b="1" dirty="0" smtClean="0"/>
              <a:t>счетов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10100                                </a:t>
            </a:r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Р</a:t>
            </a:r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асходная классификация                                      </a:t>
            </a:r>
            <a:endParaRPr lang="ru-RU" sz="2800" dirty="0" smtClean="0">
              <a:solidFill>
                <a:srgbClr val="C00000"/>
              </a:solidFill>
              <a:latin typeface="+mj-lt"/>
            </a:endParaRPr>
          </a:p>
          <a:p>
            <a:endParaRPr lang="ru-RU" sz="28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10500</a:t>
            </a:r>
          </a:p>
          <a:p>
            <a:endParaRPr lang="ru-RU" sz="2800" dirty="0" smtClean="0">
              <a:solidFill>
                <a:srgbClr val="C00000"/>
              </a:solidFill>
              <a:latin typeface="+mj-lt"/>
            </a:endParaRPr>
          </a:p>
          <a:p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 10400                                     </a:t>
            </a:r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92200000000000000</a:t>
            </a:r>
          </a:p>
          <a:p>
            <a:endParaRPr lang="ru-RU" sz="28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10600</a:t>
            </a:r>
            <a:endParaRPr lang="ru-RU" sz="2800" dirty="0" smtClean="0">
              <a:solidFill>
                <a:srgbClr val="C00000"/>
              </a:solidFill>
              <a:latin typeface="+mj-lt"/>
            </a:endParaRPr>
          </a:p>
          <a:p>
            <a:pPr>
              <a:buNone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  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+mj-lt"/>
              </a:rPr>
              <a:t>20900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>
              <a:buNone/>
            </a:pPr>
            <a:endParaRPr lang="ru-RU" sz="26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2339752" y="3789040"/>
            <a:ext cx="151216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32856"/>
            <a:ext cx="8640960" cy="43924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Счета                            </a:t>
            </a:r>
            <a:r>
              <a:rPr lang="ru-RU" dirty="0" smtClean="0"/>
              <a:t>          Расходная </a:t>
            </a:r>
            <a:r>
              <a:rPr lang="ru-RU" dirty="0" smtClean="0"/>
              <a:t>классификация</a:t>
            </a:r>
          </a:p>
          <a:p>
            <a:r>
              <a:rPr lang="ru-RU" sz="3900" dirty="0" smtClean="0">
                <a:solidFill>
                  <a:srgbClr val="C00000"/>
                </a:solidFill>
              </a:rPr>
              <a:t>40120000</a:t>
            </a:r>
            <a:r>
              <a:rPr lang="ru-RU" dirty="0" smtClean="0"/>
              <a:t>                  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                                      </a:t>
            </a:r>
            <a:r>
              <a:rPr lang="ru-RU" sz="3900" dirty="0" smtClean="0">
                <a:solidFill>
                  <a:srgbClr val="C00000"/>
                </a:solidFill>
              </a:rPr>
              <a:t>92200000000000000</a:t>
            </a:r>
            <a:endParaRPr lang="ru-RU" sz="3900" dirty="0" smtClean="0"/>
          </a:p>
          <a:p>
            <a:r>
              <a:rPr lang="ru-RU" sz="3900" dirty="0" smtClean="0">
                <a:solidFill>
                  <a:srgbClr val="C00000"/>
                </a:solidFill>
              </a:rPr>
              <a:t>10960000</a:t>
            </a:r>
            <a:r>
              <a:rPr lang="ru-RU" sz="3900" dirty="0" smtClean="0"/>
              <a:t> </a:t>
            </a:r>
          </a:p>
          <a:p>
            <a:pPr>
              <a:buNone/>
            </a:pPr>
            <a:r>
              <a:rPr lang="ru-RU" dirty="0" smtClean="0"/>
              <a:t>   в проводках по начислению амортизации , </a:t>
            </a:r>
          </a:p>
          <a:p>
            <a:pPr>
              <a:buNone/>
            </a:pPr>
            <a:r>
              <a:rPr lang="ru-RU" dirty="0" smtClean="0"/>
              <a:t>    списании основных средств на </a:t>
            </a:r>
            <a:r>
              <a:rPr lang="ru-RU" dirty="0" err="1" smtClean="0"/>
              <a:t>забалансовые</a:t>
            </a:r>
            <a:r>
              <a:rPr lang="ru-RU" dirty="0" smtClean="0"/>
              <a:t> счета, материальных запасов,</a:t>
            </a:r>
          </a:p>
          <a:p>
            <a:pPr>
              <a:buNone/>
            </a:pPr>
            <a:r>
              <a:rPr lang="ru-RU" dirty="0" smtClean="0"/>
              <a:t>    бухгалтерских справках по счетам основных средств и материальных запасов</a:t>
            </a:r>
          </a:p>
          <a:p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2267744" y="3284984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471</TotalTime>
  <Words>427</Words>
  <Application>Microsoft Office PowerPoint</Application>
  <PresentationFormat>Экран (4:3)</PresentationFormat>
  <Paragraphs>112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  Коды бюджетной классификации (КБК) для ведения бухгалтерского учета в ПП «Парус 8» в 2016 году.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санкционирования по видам деятельности 4 и 5 </vt:lpstr>
      <vt:lpstr>Коды бюджетной классификации  (КБК) для счетов по виду деятельности  2 в 2016 году</vt:lpstr>
      <vt:lpstr>Коды бюджетной классификации  (КБК) для счетов по виду деятельности  2 в 2016 году</vt:lpstr>
      <vt:lpstr>Коды бюджетной классификации  (КБК) для счетов по виду деятельности  2 в 2016 году</vt:lpstr>
      <vt:lpstr>Коды бюджетной классификации  (КБК) для счетов по виду деятельности  2 в 2016 году</vt:lpstr>
      <vt:lpstr>Коды бюджетной классификации  (КБК) для счетов по виду деятельности  2 в 2016 году</vt:lpstr>
    </vt:vector>
  </TitlesOfParts>
  <Company>НОУ "Прайм-Сервис"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kes</dc:creator>
  <cp:lastModifiedBy>Елена</cp:lastModifiedBy>
  <cp:revision>149</cp:revision>
  <dcterms:created xsi:type="dcterms:W3CDTF">2016-03-18T04:49:34Z</dcterms:created>
  <dcterms:modified xsi:type="dcterms:W3CDTF">2016-03-22T15:23:32Z</dcterms:modified>
</cp:coreProperties>
</file>