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3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D3A7CD-B3A1-4199-A459-C9582737B3E7}" type="datetimeFigureOut">
              <a:rPr lang="ru-RU" smtClean="0"/>
              <a:pPr/>
              <a:t>24.03.2016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6519A4-E04C-4376-86E7-45DB3FA3D32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846640" cy="4320479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Коды бюджетной классификации (КБК) для ведения бухгалтерского учета в ПП «Парус 8» в 2016 году</a:t>
            </a:r>
            <a:r>
              <a:rPr lang="ru-RU" sz="4800" dirty="0" smtClean="0"/>
              <a:t>.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    </a:t>
            </a:r>
          </a:p>
          <a:p>
            <a:pPr>
              <a:buNone/>
            </a:pPr>
            <a:r>
              <a:rPr lang="ru-RU" sz="3600" dirty="0">
                <a:solidFill>
                  <a:srgbClr val="C00000"/>
                </a:solidFill>
              </a:rPr>
              <a:t> </a:t>
            </a:r>
            <a:r>
              <a:rPr lang="ru-RU" sz="3600" dirty="0" smtClean="0">
                <a:solidFill>
                  <a:srgbClr val="C00000"/>
                </a:solidFill>
              </a:rPr>
              <a:t>   Счет 40110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2400" dirty="0" smtClean="0"/>
              <a:t>    </a:t>
            </a:r>
            <a:r>
              <a:rPr lang="ru-RU" dirty="0" smtClean="0"/>
              <a:t>для операций по списанию основных средств, внутриведомственной, передаче основных средств и материалов, отражению стоимости ОЦИ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11960" y="1600200"/>
            <a:ext cx="4680520" cy="4781128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sz="3600" dirty="0" smtClean="0">
                <a:solidFill>
                  <a:srgbClr val="C00000"/>
                </a:solidFill>
              </a:rPr>
              <a:t>92200000000000000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3995936" y="3573016"/>
            <a:ext cx="36004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Группы счетов</a:t>
            </a:r>
            <a:endParaRPr lang="ru-RU" sz="2600" dirty="0" smtClean="0">
              <a:solidFill>
                <a:srgbClr val="C00000"/>
              </a:solidFill>
            </a:endParaRPr>
          </a:p>
          <a:p>
            <a:r>
              <a:rPr lang="ru-RU" dirty="0" smtClean="0"/>
              <a:t>10900</a:t>
            </a:r>
          </a:p>
          <a:p>
            <a:r>
              <a:rPr lang="ru-RU" dirty="0" smtClean="0"/>
              <a:t>20100</a:t>
            </a:r>
          </a:p>
          <a:p>
            <a:r>
              <a:rPr lang="ru-RU" dirty="0" smtClean="0"/>
              <a:t>20600</a:t>
            </a:r>
          </a:p>
          <a:p>
            <a:r>
              <a:rPr lang="ru-RU" dirty="0" smtClean="0"/>
              <a:t>20800</a:t>
            </a:r>
          </a:p>
          <a:p>
            <a:r>
              <a:rPr lang="ru-RU" dirty="0" smtClean="0"/>
              <a:t>30200</a:t>
            </a:r>
          </a:p>
          <a:p>
            <a:r>
              <a:rPr lang="ru-RU" dirty="0" smtClean="0"/>
              <a:t>30300</a:t>
            </a:r>
          </a:p>
          <a:p>
            <a:r>
              <a:rPr lang="ru-RU" dirty="0" smtClean="0"/>
              <a:t>40120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3059832" y="1600200"/>
            <a:ext cx="5626968" cy="4637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Расходная классификация по типам средств</a:t>
            </a: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92200000.089100.000</a:t>
            </a:r>
          </a:p>
          <a:p>
            <a:pPr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92200000.089200.000</a:t>
            </a:r>
          </a:p>
          <a:p>
            <a:pPr algn="ctr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92200000.089900.000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2627784" y="3429000"/>
            <a:ext cx="1440160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77809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>
          <a:xfrm>
            <a:off x="395288" y="1600200"/>
            <a:ext cx="8291512" cy="49244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Группы счетов             Доходная классификация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dirty="0" smtClean="0">
                <a:solidFill>
                  <a:srgbClr val="C00000"/>
                </a:solidFill>
              </a:rPr>
              <a:t>20500                         922.00000000.089100</a:t>
            </a:r>
          </a:p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                                      922.00000000.089200  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40110                          922.00000000.089900   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</a:t>
            </a:r>
          </a:p>
          <a:p>
            <a:pPr>
              <a:buNone/>
            </a:pPr>
            <a:r>
              <a:rPr lang="ru-RU" sz="2800" dirty="0" smtClean="0"/>
              <a:t>      </a:t>
            </a:r>
            <a:endParaRPr lang="ru-RU" sz="28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411760" y="3140968"/>
            <a:ext cx="122413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Коды бюджетной классификации  (КБК) для счетов в 2016 </a:t>
            </a:r>
            <a:r>
              <a:rPr lang="ru-RU" sz="2800" dirty="0" smtClean="0">
                <a:solidFill>
                  <a:schemeClr val="tx1"/>
                </a:solidFill>
              </a:rPr>
              <a:t>году для видов деятельности </a:t>
            </a:r>
            <a:r>
              <a:rPr lang="ru-RU" sz="3200" dirty="0" smtClean="0">
                <a:solidFill>
                  <a:schemeClr val="tx1"/>
                </a:solidFill>
              </a:rPr>
              <a:t>4</a:t>
            </a:r>
            <a:r>
              <a:rPr lang="ru-RU" sz="2800" dirty="0" smtClean="0">
                <a:solidFill>
                  <a:schemeClr val="tx1"/>
                </a:solidFill>
              </a:rPr>
              <a:t> и </a:t>
            </a:r>
            <a:r>
              <a:rPr lang="ru-RU" sz="3200" dirty="0" smtClean="0">
                <a:solidFill>
                  <a:schemeClr val="tx1"/>
                </a:solidFill>
              </a:rPr>
              <a:t>5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55446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    </a:t>
            </a:r>
            <a:r>
              <a:rPr lang="ru-RU" sz="2000" b="1" dirty="0" smtClean="0">
                <a:solidFill>
                  <a:srgbClr val="C00000"/>
                </a:solidFill>
              </a:rPr>
              <a:t>Группы счетов</a:t>
            </a: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Основные средства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         </a:t>
            </a:r>
            <a:r>
              <a:rPr lang="ru-RU" sz="3200" dirty="0" smtClean="0">
                <a:solidFill>
                  <a:srgbClr val="C00000"/>
                </a:solidFill>
              </a:rPr>
              <a:t>10100</a:t>
            </a:r>
            <a:endParaRPr lang="ru-RU" sz="3200" dirty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Материальные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запасы 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rgbClr val="C00000"/>
                </a:solidFill>
              </a:rPr>
              <a:t>10500</a:t>
            </a:r>
            <a:endParaRPr lang="ru-RU" sz="3200" dirty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Амортизация                   </a:t>
            </a:r>
            <a:r>
              <a:rPr lang="ru-RU" sz="3200" dirty="0" smtClean="0">
                <a:solidFill>
                  <a:srgbClr val="C00000"/>
                </a:solidFill>
              </a:rPr>
              <a:t>10400</a:t>
            </a:r>
            <a:endParaRPr lang="ru-RU" sz="3200" dirty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Вложения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нефин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        </a:t>
            </a:r>
            <a:r>
              <a:rPr lang="ru-RU" sz="3200" dirty="0" smtClean="0">
                <a:solidFill>
                  <a:srgbClr val="C00000"/>
                </a:solidFill>
              </a:rPr>
              <a:t>10600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 активы                                                      </a:t>
            </a:r>
            <a:r>
              <a:rPr lang="ru-RU" sz="3200" dirty="0" smtClean="0">
                <a:solidFill>
                  <a:srgbClr val="C00000"/>
                </a:solidFill>
              </a:rPr>
              <a:t>07020000000000244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endParaRPr lang="ru-RU" sz="2400" dirty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Расчеты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по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ущербу          </a:t>
            </a:r>
            <a:r>
              <a:rPr lang="ru-RU" sz="3200" dirty="0" smtClean="0">
                <a:solidFill>
                  <a:srgbClr val="C00000"/>
                </a:solidFill>
              </a:rPr>
              <a:t>20900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 имущества</a:t>
            </a:r>
            <a:endParaRPr lang="ru-RU" sz="3200" dirty="0">
              <a:solidFill>
                <a:srgbClr val="C00000"/>
              </a:solidFill>
            </a:endParaRP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Расчеты с учредителем 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rgbClr val="C00000"/>
                </a:solidFill>
              </a:rPr>
              <a:t>21006</a:t>
            </a:r>
            <a:endParaRPr lang="ru-RU" sz="3200" dirty="0">
              <a:solidFill>
                <a:srgbClr val="C00000"/>
              </a:solidFill>
            </a:endParaRPr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Расчеты с прочими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      </a:t>
            </a:r>
            <a:r>
              <a:rPr lang="ru-RU" sz="3200" dirty="0" smtClean="0">
                <a:solidFill>
                  <a:srgbClr val="C00000"/>
                </a:solidFill>
              </a:rPr>
              <a:t>30406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 кредиторами</a:t>
            </a:r>
          </a:p>
          <a:p>
            <a:pPr>
              <a:buNone/>
            </a:pP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499992" y="3501008"/>
            <a:ext cx="43204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0801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97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Счета                  Расходная классификация</a:t>
            </a:r>
          </a:p>
          <a:p>
            <a:r>
              <a:rPr lang="ru-RU" sz="3900" dirty="0" smtClean="0">
                <a:solidFill>
                  <a:srgbClr val="C00000"/>
                </a:solidFill>
              </a:rPr>
              <a:t>40120</a:t>
            </a:r>
            <a:r>
              <a:rPr lang="ru-RU" dirty="0" smtClean="0"/>
              <a:t>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                           </a:t>
            </a:r>
            <a:r>
              <a:rPr lang="ru-RU" sz="3900" dirty="0" smtClean="0">
                <a:solidFill>
                  <a:srgbClr val="C00000"/>
                </a:solidFill>
              </a:rPr>
              <a:t>07020000000000244</a:t>
            </a:r>
            <a:endParaRPr lang="ru-RU" sz="3900" dirty="0" smtClean="0"/>
          </a:p>
          <a:p>
            <a:r>
              <a:rPr lang="ru-RU" sz="3900" dirty="0" smtClean="0">
                <a:solidFill>
                  <a:srgbClr val="C00000"/>
                </a:solidFill>
              </a:rPr>
              <a:t>10960</a:t>
            </a:r>
            <a:r>
              <a:rPr lang="ru-RU" sz="3900" dirty="0" smtClean="0"/>
              <a:t>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в </a:t>
            </a:r>
            <a:r>
              <a:rPr lang="ru-RU" dirty="0"/>
              <a:t>проводках по начислению амортизации , </a:t>
            </a:r>
          </a:p>
          <a:p>
            <a:pPr>
              <a:buNone/>
            </a:pPr>
            <a:r>
              <a:rPr lang="ru-RU" dirty="0" smtClean="0"/>
              <a:t>    списании </a:t>
            </a:r>
            <a:r>
              <a:rPr lang="ru-RU" dirty="0"/>
              <a:t>основных средств на </a:t>
            </a:r>
            <a:r>
              <a:rPr lang="ru-RU" dirty="0" err="1" smtClean="0"/>
              <a:t>забалансовые</a:t>
            </a:r>
            <a:r>
              <a:rPr lang="ru-RU" dirty="0" smtClean="0"/>
              <a:t> счета, </a:t>
            </a:r>
            <a:r>
              <a:rPr lang="ru-RU" dirty="0"/>
              <a:t>материальных запасов,</a:t>
            </a:r>
          </a:p>
          <a:p>
            <a:pPr>
              <a:buNone/>
            </a:pPr>
            <a:r>
              <a:rPr lang="ru-RU" dirty="0" smtClean="0"/>
              <a:t>    бухгалтерских справках по </a:t>
            </a:r>
            <a:r>
              <a:rPr lang="ru-RU" dirty="0"/>
              <a:t>счетам основных средств и материальных запасов</a:t>
            </a: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979712" y="2780928"/>
            <a:ext cx="165618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92888" cy="115212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</a:t>
            </a:r>
            <a:r>
              <a:rPr lang="ru-RU" sz="3200" dirty="0" smtClean="0">
                <a:solidFill>
                  <a:schemeClr val="tx1"/>
                </a:solidFill>
              </a:rPr>
              <a:t>4</a:t>
            </a:r>
            <a:r>
              <a:rPr lang="ru-RU" sz="2800" dirty="0" smtClean="0">
                <a:solidFill>
                  <a:schemeClr val="tx1"/>
                </a:solidFill>
              </a:rPr>
              <a:t> и </a:t>
            </a:r>
            <a:r>
              <a:rPr lang="ru-RU" sz="3200" dirty="0" smtClean="0">
                <a:solidFill>
                  <a:schemeClr val="tx1"/>
                </a:solidFill>
              </a:rPr>
              <a:t>5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826768" cy="4421088"/>
          </a:xfrm>
        </p:spPr>
        <p:txBody>
          <a:bodyPr/>
          <a:lstStyle/>
          <a:p>
            <a:endParaRPr lang="ru-RU" dirty="0"/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</a:rPr>
              <a:t>    Счет 40110</a:t>
            </a:r>
          </a:p>
          <a:p>
            <a:pPr>
              <a:buNone/>
            </a:pP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2000" dirty="0" smtClean="0"/>
              <a:t>     </a:t>
            </a:r>
            <a:r>
              <a:rPr lang="ru-RU" sz="2400" dirty="0" smtClean="0"/>
              <a:t>для операций по списанию основных средств, внутриведомственной, передаче основных средств и материалов, отражению стоимости ОЦИ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3968" y="1600200"/>
            <a:ext cx="4402832" cy="456510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92200000000000000</a:t>
            </a:r>
            <a:endParaRPr lang="ru-RU" sz="3600" dirty="0">
              <a:solidFill>
                <a:srgbClr val="C00000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3059832" y="2492896"/>
            <a:ext cx="1296144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3779912" y="3717032"/>
            <a:ext cx="648072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79512" y="1412776"/>
            <a:ext cx="8507288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  Группы счетов           </a:t>
            </a:r>
            <a:endParaRPr lang="ru-RU" sz="2800" dirty="0" smtClean="0">
              <a:solidFill>
                <a:srgbClr val="C00000"/>
              </a:solidFill>
            </a:endParaRPr>
          </a:p>
          <a:p>
            <a:r>
              <a:rPr lang="ru-RU" sz="2800" dirty="0" smtClean="0"/>
              <a:t>10900</a:t>
            </a:r>
          </a:p>
          <a:p>
            <a:r>
              <a:rPr lang="ru-RU" sz="2800" dirty="0" smtClean="0"/>
              <a:t>20600 </a:t>
            </a:r>
            <a:r>
              <a:rPr lang="ru-RU" sz="2400" dirty="0" smtClean="0"/>
              <a:t>                          </a:t>
            </a:r>
            <a:r>
              <a:rPr lang="ru-RU" sz="2400" dirty="0" smtClean="0">
                <a:solidFill>
                  <a:srgbClr val="C00000"/>
                </a:solidFill>
              </a:rPr>
              <a:t>Расходная классификация</a:t>
            </a:r>
          </a:p>
          <a:p>
            <a:r>
              <a:rPr lang="ru-RU" sz="2800" dirty="0" smtClean="0"/>
              <a:t>20100</a:t>
            </a:r>
          </a:p>
          <a:p>
            <a:r>
              <a:rPr lang="ru-RU" sz="2800" dirty="0" smtClean="0"/>
              <a:t>20800 </a:t>
            </a:r>
            <a:r>
              <a:rPr lang="ru-RU" sz="2400" dirty="0" smtClean="0"/>
              <a:t>                        Структура КБК – 17 символов</a:t>
            </a:r>
            <a:endParaRPr lang="ru-RU" sz="2400" dirty="0" smtClean="0">
              <a:solidFill>
                <a:srgbClr val="C00000"/>
              </a:solidFill>
            </a:endParaRPr>
          </a:p>
          <a:p>
            <a:r>
              <a:rPr lang="ru-RU" sz="2800" dirty="0" smtClean="0"/>
              <a:t>30200</a:t>
            </a:r>
            <a:r>
              <a:rPr lang="ru-RU" sz="2400" dirty="0" smtClean="0"/>
              <a:t>            </a:t>
            </a:r>
            <a:r>
              <a:rPr lang="ru-RU" sz="4000" dirty="0" smtClean="0">
                <a:solidFill>
                  <a:srgbClr val="C00000"/>
                </a:solidFill>
              </a:rPr>
              <a:t>0702 .0000.102111. </a:t>
            </a:r>
            <a:r>
              <a:rPr lang="ru-RU" sz="4000" dirty="0" smtClean="0">
                <a:solidFill>
                  <a:srgbClr val="C00000"/>
                </a:solidFill>
              </a:rPr>
              <a:t>111</a:t>
            </a:r>
            <a:endParaRPr lang="ru-RU" sz="4000" dirty="0" smtClean="0">
              <a:solidFill>
                <a:srgbClr val="C00000"/>
              </a:solidFill>
            </a:endParaRPr>
          </a:p>
          <a:p>
            <a:r>
              <a:rPr lang="ru-RU" sz="2800" dirty="0" smtClean="0"/>
              <a:t>30300</a:t>
            </a:r>
          </a:p>
          <a:p>
            <a:r>
              <a:rPr lang="ru-RU" sz="2800" dirty="0" smtClean="0"/>
              <a:t>40120  </a:t>
            </a:r>
            <a:r>
              <a:rPr lang="ru-RU" sz="2400" dirty="0" smtClean="0"/>
              <a:t>             </a:t>
            </a:r>
            <a:r>
              <a:rPr lang="ru-RU" sz="2000" dirty="0" smtClean="0"/>
              <a:t>раздел-</a:t>
            </a:r>
          </a:p>
          <a:p>
            <a:pPr>
              <a:buNone/>
            </a:pPr>
            <a:r>
              <a:rPr lang="ru-RU" sz="2000" dirty="0" smtClean="0"/>
              <a:t>                                  подраздел              </a:t>
            </a:r>
            <a:r>
              <a:rPr lang="ru-RU" sz="2400" dirty="0" smtClean="0"/>
              <a:t>тип средств      вид расходов</a:t>
            </a:r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15" name="Дуга 14"/>
          <p:cNvSpPr/>
          <p:nvPr/>
        </p:nvSpPr>
        <p:spPr>
          <a:xfrm>
            <a:off x="2339752" y="4293096"/>
            <a:ext cx="1440160" cy="576064"/>
          </a:xfrm>
          <a:prstGeom prst="arc">
            <a:avLst>
              <a:gd name="adj1" fmla="val 284605"/>
              <a:gd name="adj2" fmla="val 102817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/>
          <p:cNvSpPr/>
          <p:nvPr/>
        </p:nvSpPr>
        <p:spPr>
          <a:xfrm>
            <a:off x="4572000" y="4293096"/>
            <a:ext cx="1728192" cy="648072"/>
          </a:xfrm>
          <a:prstGeom prst="arc">
            <a:avLst>
              <a:gd name="adj1" fmla="val 653"/>
              <a:gd name="adj2" fmla="val 1072345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Дуга 18"/>
          <p:cNvSpPr/>
          <p:nvPr/>
        </p:nvSpPr>
        <p:spPr>
          <a:xfrm>
            <a:off x="6300192" y="4293096"/>
            <a:ext cx="1080120" cy="576064"/>
          </a:xfrm>
          <a:prstGeom prst="arc">
            <a:avLst>
              <a:gd name="adj1" fmla="val 21565503"/>
              <a:gd name="adj2" fmla="val 108506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в 2016 году для видов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Группы счетов            </a:t>
            </a:r>
          </a:p>
          <a:p>
            <a:pPr>
              <a:buNone/>
            </a:pPr>
            <a:r>
              <a:rPr lang="ru-RU" sz="2800" dirty="0" smtClean="0"/>
              <a:t>                                         Доходная классификация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3200" dirty="0" smtClean="0">
                <a:solidFill>
                  <a:srgbClr val="C00000"/>
                </a:solidFill>
              </a:rPr>
              <a:t>20500</a:t>
            </a: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                                 </a:t>
            </a:r>
            <a:r>
              <a:rPr lang="ru-RU" sz="3200" dirty="0" smtClean="0">
                <a:solidFill>
                  <a:srgbClr val="C00000"/>
                </a:solidFill>
              </a:rPr>
              <a:t>922.000000000.101121</a:t>
            </a:r>
          </a:p>
          <a:p>
            <a:r>
              <a:rPr lang="ru-RU" sz="3200" dirty="0" smtClean="0">
                <a:solidFill>
                  <a:srgbClr val="C00000"/>
                </a:solidFill>
              </a:rPr>
              <a:t>40110</a:t>
            </a:r>
            <a:endParaRPr lang="ru-RU" sz="3200" dirty="0" smtClean="0"/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администратор           тип средств</a:t>
            </a:r>
          </a:p>
          <a:p>
            <a:pPr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                 доходов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      </a:t>
            </a:r>
            <a:endParaRPr lang="ru-RU" sz="28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139952" y="4005064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092280" y="4005064"/>
            <a:ext cx="2880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санкционирования по видам деятельности 4 и 5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   </a:t>
            </a:r>
            <a:r>
              <a:rPr lang="ru-RU" sz="2400" dirty="0" smtClean="0">
                <a:solidFill>
                  <a:srgbClr val="C00000"/>
                </a:solidFill>
              </a:rPr>
              <a:t>Счета </a:t>
            </a:r>
            <a:r>
              <a:rPr lang="ru-RU" sz="2400" dirty="0" smtClean="0"/>
              <a:t>                                    Расходная классификация</a:t>
            </a:r>
          </a:p>
          <a:p>
            <a:r>
              <a:rPr lang="ru-RU" sz="2400" dirty="0" smtClean="0"/>
              <a:t>50211</a:t>
            </a:r>
          </a:p>
          <a:p>
            <a:r>
              <a:rPr lang="ru-RU" sz="2400" dirty="0" smtClean="0"/>
              <a:t>50212           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0702.0000.102111.111</a:t>
            </a:r>
            <a:endParaRPr lang="ru-RU" sz="2800" dirty="0" smtClean="0">
              <a:solidFill>
                <a:srgbClr val="C00000"/>
              </a:solidFill>
            </a:endParaRPr>
          </a:p>
          <a:p>
            <a:r>
              <a:rPr lang="ru-RU" sz="2400" dirty="0" smtClean="0"/>
              <a:t>50610</a:t>
            </a:r>
          </a:p>
          <a:p>
            <a:r>
              <a:rPr lang="ru-RU" sz="2400" dirty="0" smtClean="0"/>
              <a:t>50410</a:t>
            </a:r>
          </a:p>
          <a:p>
            <a:pPr>
              <a:buNone/>
            </a:pPr>
            <a:r>
              <a:rPr lang="ru-RU" sz="2400" dirty="0" smtClean="0"/>
              <a:t>       </a:t>
            </a:r>
            <a:r>
              <a:rPr lang="ru-RU" sz="2400" dirty="0" smtClean="0">
                <a:solidFill>
                  <a:srgbClr val="C00000"/>
                </a:solidFill>
              </a:rPr>
              <a:t>Счета </a:t>
            </a:r>
            <a:r>
              <a:rPr lang="ru-RU" sz="2400" dirty="0" smtClean="0"/>
              <a:t>                                    Доходная классификация</a:t>
            </a:r>
          </a:p>
          <a:p>
            <a:r>
              <a:rPr lang="ru-RU" sz="2400" dirty="0" smtClean="0"/>
              <a:t>50410</a:t>
            </a:r>
          </a:p>
          <a:p>
            <a:r>
              <a:rPr lang="ru-RU" sz="2400" dirty="0" smtClean="0"/>
              <a:t>50710                                      </a:t>
            </a:r>
            <a:r>
              <a:rPr lang="ru-RU" sz="2800" dirty="0" smtClean="0">
                <a:solidFill>
                  <a:srgbClr val="C00000"/>
                </a:solidFill>
              </a:rPr>
              <a:t>922.00000000.102111</a:t>
            </a:r>
          </a:p>
          <a:p>
            <a:r>
              <a:rPr lang="ru-RU" sz="2400" dirty="0" smtClean="0"/>
              <a:t>50810</a:t>
            </a:r>
            <a:endParaRPr lang="ru-RU" sz="24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339752" y="2564904"/>
            <a:ext cx="172819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339752" y="4869160"/>
            <a:ext cx="180020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147248" cy="79208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Группы счетов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Основные средства           </a:t>
            </a:r>
            <a:r>
              <a:rPr lang="ru-RU" sz="3200" dirty="0" smtClean="0">
                <a:solidFill>
                  <a:srgbClr val="C00000"/>
                </a:solidFill>
                <a:latin typeface="+mj-lt"/>
              </a:rPr>
              <a:t>10100</a:t>
            </a: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Материальные запасы     </a:t>
            </a:r>
            <a:r>
              <a:rPr lang="ru-RU" sz="3200" dirty="0" smtClean="0">
                <a:solidFill>
                  <a:srgbClr val="C00000"/>
                </a:solidFill>
                <a:latin typeface="+mj-lt"/>
              </a:rPr>
              <a:t>10500</a:t>
            </a: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Амортизация                    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dirty="0" smtClean="0">
                <a:solidFill>
                  <a:srgbClr val="C00000"/>
                </a:solidFill>
                <a:latin typeface="+mj-lt"/>
              </a:rPr>
              <a:t>10400 </a:t>
            </a:r>
            <a:r>
              <a:rPr lang="ru-RU" sz="2400" dirty="0" smtClean="0">
                <a:solidFill>
                  <a:srgbClr val="C00000"/>
                </a:solidFill>
                <a:latin typeface="+mj-lt"/>
              </a:rPr>
              <a:t>        </a:t>
            </a:r>
            <a:r>
              <a:rPr lang="ru-RU" sz="3200" dirty="0" smtClean="0">
                <a:solidFill>
                  <a:srgbClr val="C00000"/>
                </a:solidFill>
              </a:rPr>
              <a:t>92200000000000000</a:t>
            </a:r>
            <a:r>
              <a:rPr lang="ru-RU" sz="2400" dirty="0" smtClean="0">
                <a:solidFill>
                  <a:srgbClr val="C00000"/>
                </a:solidFill>
              </a:rPr>
              <a:t>  </a:t>
            </a:r>
            <a:endParaRPr lang="ru-RU" sz="28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Вложения в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нефин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.            </a:t>
            </a:r>
            <a:r>
              <a:rPr lang="ru-RU" sz="3200" dirty="0" smtClean="0">
                <a:solidFill>
                  <a:srgbClr val="C00000"/>
                </a:solidFill>
                <a:latin typeface="+mj-lt"/>
              </a:rPr>
              <a:t>10600</a:t>
            </a:r>
          </a:p>
          <a:p>
            <a:pPr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активы</a:t>
            </a:r>
            <a:endParaRPr lang="ru-RU" sz="2400" dirty="0" smtClean="0">
              <a:solidFill>
                <a:srgbClr val="C00000"/>
              </a:solidFill>
            </a:endParaRP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Расчеты по ущербу           </a:t>
            </a:r>
            <a:r>
              <a:rPr lang="ru-RU" sz="3200" dirty="0" smtClean="0">
                <a:solidFill>
                  <a:srgbClr val="C00000"/>
                </a:solidFill>
              </a:rPr>
              <a:t> 20900</a:t>
            </a:r>
          </a:p>
          <a:p>
            <a:pPr>
              <a:buNone/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    имущества</a:t>
            </a:r>
            <a:endParaRPr lang="ru-RU" sz="26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sz="26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860032" y="3429000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Коды бюджетной классификации  (КБК) для счетов по виду деятельности  2 в 2016 году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Счета                            Расходная классификация</a:t>
            </a:r>
          </a:p>
          <a:p>
            <a:r>
              <a:rPr lang="ru-RU" sz="3900" dirty="0" smtClean="0">
                <a:solidFill>
                  <a:srgbClr val="C00000"/>
                </a:solidFill>
              </a:rPr>
              <a:t>40120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                           </a:t>
            </a:r>
            <a:r>
              <a:rPr lang="ru-RU" sz="3900" dirty="0" smtClean="0">
                <a:solidFill>
                  <a:srgbClr val="C00000"/>
                </a:solidFill>
              </a:rPr>
              <a:t>92200000000000000</a:t>
            </a:r>
            <a:endParaRPr lang="ru-RU" sz="3900" dirty="0" smtClean="0"/>
          </a:p>
          <a:p>
            <a:r>
              <a:rPr lang="ru-RU" sz="3900" dirty="0" smtClean="0">
                <a:solidFill>
                  <a:srgbClr val="C00000"/>
                </a:solidFill>
              </a:rPr>
              <a:t>10960</a:t>
            </a:r>
            <a:r>
              <a:rPr lang="ru-RU" sz="3900" dirty="0" smtClean="0"/>
              <a:t> </a:t>
            </a:r>
          </a:p>
          <a:p>
            <a:pPr>
              <a:buNone/>
            </a:pPr>
            <a:r>
              <a:rPr lang="ru-RU" dirty="0" smtClean="0"/>
              <a:t>   в проводках по начислению амортизации , </a:t>
            </a:r>
          </a:p>
          <a:p>
            <a:pPr>
              <a:buNone/>
            </a:pPr>
            <a:r>
              <a:rPr lang="ru-RU" dirty="0" smtClean="0"/>
              <a:t>    списании основных средств на </a:t>
            </a:r>
            <a:r>
              <a:rPr lang="ru-RU" dirty="0" err="1" smtClean="0"/>
              <a:t>забалансовые</a:t>
            </a:r>
            <a:r>
              <a:rPr lang="ru-RU" dirty="0" smtClean="0"/>
              <a:t> счета, материальных запасов,</a:t>
            </a:r>
          </a:p>
          <a:p>
            <a:pPr>
              <a:buNone/>
            </a:pPr>
            <a:r>
              <a:rPr lang="ru-RU" dirty="0" smtClean="0"/>
              <a:t>    бухгалтерских справках по счетам основных средств и материальных запасов</a:t>
            </a:r>
          </a:p>
          <a:p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2483768" y="2636912"/>
            <a:ext cx="1152128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800</TotalTime>
  <Words>468</Words>
  <Application>Microsoft Office PowerPoint</Application>
  <PresentationFormat>Экран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Коды бюджетной классификации (КБК) для ведения бухгалтерского учета в ПП «Парус 8» в 2016 году.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в 2016 году для видов деятельности 4 и 5 </vt:lpstr>
      <vt:lpstr>Коды бюджетной классификации  (КБК) для счетов санкционирования по видам деятельности 4 и 5 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  <vt:lpstr>Коды бюджетной классификации  (КБК) для счетов по виду деятельности  2 в 2016 году</vt:lpstr>
    </vt:vector>
  </TitlesOfParts>
  <Company>НОУ "Прайм-Сервис"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kes</dc:creator>
  <cp:lastModifiedBy>kes</cp:lastModifiedBy>
  <cp:revision>156</cp:revision>
  <dcterms:created xsi:type="dcterms:W3CDTF">2016-03-18T04:49:34Z</dcterms:created>
  <dcterms:modified xsi:type="dcterms:W3CDTF">2016-03-24T09:56:44Z</dcterms:modified>
</cp:coreProperties>
</file>